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78" r:id="rId5"/>
    <p:sldId id="259" r:id="rId6"/>
    <p:sldId id="260" r:id="rId7"/>
    <p:sldId id="261" r:id="rId8"/>
    <p:sldId id="279" r:id="rId9"/>
    <p:sldId id="262" r:id="rId10"/>
    <p:sldId id="280" r:id="rId11"/>
    <p:sldId id="263" r:id="rId12"/>
    <p:sldId id="264" r:id="rId13"/>
    <p:sldId id="265" r:id="rId14"/>
    <p:sldId id="281" r:id="rId15"/>
    <p:sldId id="266" r:id="rId16"/>
    <p:sldId id="267" r:id="rId17"/>
    <p:sldId id="275" r:id="rId18"/>
    <p:sldId id="276" r:id="rId19"/>
    <p:sldId id="277" r:id="rId20"/>
    <p:sldId id="273" r:id="rId21"/>
    <p:sldId id="282" r:id="rId22"/>
    <p:sldId id="274" r:id="rId23"/>
  </p:sldIdLst>
  <p:sldSz cx="10693400" cy="7561263"/>
  <p:notesSz cx="6669088" cy="9928225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Arial Black" panose="020B0A04020102020204" pitchFamily="34" charset="0"/>
      <p:regular r:id="rId29"/>
      <p:bold r:id="rId30"/>
    </p:embeddedFont>
    <p:embeddedFont>
      <p:font typeface="Noto Sans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296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531">
          <p15:clr>
            <a:srgbClr val="A4A3A4"/>
          </p15:clr>
        </p15:guide>
        <p15:guide id="4" pos="336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6" roundtripDataSignature="AMtx7miPjJux61L6IzM4ntjgaCOPDBAZ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1440" y="67"/>
      </p:cViewPr>
      <p:guideLst>
        <p:guide orient="horz" pos="2296"/>
        <p:guide pos="2880"/>
        <p:guide orient="horz" pos="2531"/>
        <p:guide pos="3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889938" cy="49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777607" y="0"/>
            <a:ext cx="2889938" cy="49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30091"/>
            <a:ext cx="2889938" cy="49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777607" y="9430091"/>
            <a:ext cx="2889938" cy="49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c2613dc383_0_6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g2c2613dc38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452676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c2613dc383_0_21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3" name="Google Shape;203;g2c2613dc38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c2613dc383_0_32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g2c2613dc38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c2613dc383_0_45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g2c2613dc38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c2613dc383_0_45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g2c2613dc38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090876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c2613dc383_0_67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9" name="Google Shape;229;g2c2613dc383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c2613dc383_0_94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2c2613dc38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bf727242c8_0_0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2bf727242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5511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bf727242c8_0_7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2bf727242c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26606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bf727242c8_0_14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2bf727242c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2595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4" name="Google Shape;28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4" name="Google Shape;28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87721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c00a3e1a9a_0_23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2c00a3e1a9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" name="Google Shape;1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" name="Google Shape;1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046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02f423d887_0_0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g202f423d8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02f423d887_0_12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" name="Google Shape;174;g202f423d88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0544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c2613dc383_0_6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g2c2613dc38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1_Титульны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/>
          <p:nvPr/>
        </p:nvSpPr>
        <p:spPr>
          <a:xfrm>
            <a:off x="0" y="1404367"/>
            <a:ext cx="10693400" cy="4968551"/>
          </a:xfrm>
          <a:prstGeom prst="rect">
            <a:avLst/>
          </a:prstGeom>
          <a:solidFill>
            <a:srgbClr val="2B314F">
              <a:alpha val="60000"/>
            </a:srgbClr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6"/>
          <p:cNvSpPr/>
          <p:nvPr/>
        </p:nvSpPr>
        <p:spPr>
          <a:xfrm>
            <a:off x="0" y="3755251"/>
            <a:ext cx="151490" cy="133288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Google Shape;18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6767" y="679218"/>
            <a:ext cx="3127375" cy="573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6"/>
          <p:cNvSpPr txBox="1">
            <a:spLocks noGrp="1"/>
          </p:cNvSpPr>
          <p:nvPr>
            <p:ph type="ctrTitle"/>
          </p:nvPr>
        </p:nvSpPr>
        <p:spPr>
          <a:xfrm>
            <a:off x="491784" y="3348583"/>
            <a:ext cx="9679452" cy="1915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Arial Black"/>
              <a:buNone/>
              <a:defRPr sz="5500" b="1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body" idx="1"/>
          </p:nvPr>
        </p:nvSpPr>
        <p:spPr>
          <a:xfrm>
            <a:off x="474666" y="5386216"/>
            <a:ext cx="9768578" cy="45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5"/>
          <p:cNvSpPr txBox="1">
            <a:spLocks noGrp="1"/>
          </p:cNvSpPr>
          <p:nvPr>
            <p:ph type="title"/>
          </p:nvPr>
        </p:nvSpPr>
        <p:spPr>
          <a:xfrm>
            <a:off x="729602" y="1885067"/>
            <a:ext cx="9223058" cy="314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  <a:defRPr sz="5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5"/>
          <p:cNvSpPr txBox="1">
            <a:spLocks noGrp="1"/>
          </p:cNvSpPr>
          <p:nvPr>
            <p:ph type="body" idx="1"/>
          </p:nvPr>
        </p:nvSpPr>
        <p:spPr>
          <a:xfrm>
            <a:off x="729602" y="5060097"/>
            <a:ext cx="9223058" cy="1654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 sz="21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17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5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5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6"/>
          <p:cNvSpPr txBox="1">
            <a:spLocks noGrp="1"/>
          </p:cNvSpPr>
          <p:nvPr>
            <p:ph type="body" idx="1"/>
          </p:nvPr>
        </p:nvSpPr>
        <p:spPr>
          <a:xfrm>
            <a:off x="735171" y="2012836"/>
            <a:ext cx="4544695" cy="479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6"/>
          <p:cNvSpPr txBox="1">
            <a:spLocks noGrp="1"/>
          </p:cNvSpPr>
          <p:nvPr>
            <p:ph type="body" idx="2"/>
          </p:nvPr>
        </p:nvSpPr>
        <p:spPr>
          <a:xfrm>
            <a:off x="5413534" y="2012836"/>
            <a:ext cx="4544695" cy="479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26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6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6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>
            <a:spLocks noGrp="1"/>
          </p:cNvSpPr>
          <p:nvPr>
            <p:ph type="title"/>
          </p:nvPr>
        </p:nvSpPr>
        <p:spPr>
          <a:xfrm>
            <a:off x="736564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7"/>
          <p:cNvSpPr txBox="1">
            <a:spLocks noGrp="1"/>
          </p:cNvSpPr>
          <p:nvPr>
            <p:ph type="body" idx="1"/>
          </p:nvPr>
        </p:nvSpPr>
        <p:spPr>
          <a:xfrm>
            <a:off x="736565" y="1853560"/>
            <a:ext cx="4523809" cy="90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body" idx="2"/>
          </p:nvPr>
        </p:nvSpPr>
        <p:spPr>
          <a:xfrm>
            <a:off x="736565" y="2761961"/>
            <a:ext cx="4523809" cy="406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body" idx="3"/>
          </p:nvPr>
        </p:nvSpPr>
        <p:spPr>
          <a:xfrm>
            <a:off x="5413534" y="1853560"/>
            <a:ext cx="4546088" cy="90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106" name="Google Shape;106;p27"/>
          <p:cNvSpPr txBox="1">
            <a:spLocks noGrp="1"/>
          </p:cNvSpPr>
          <p:nvPr>
            <p:ph type="body" idx="4"/>
          </p:nvPr>
        </p:nvSpPr>
        <p:spPr>
          <a:xfrm>
            <a:off x="5413534" y="2761961"/>
            <a:ext cx="4546088" cy="406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7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7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7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8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8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8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8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9"/>
          <p:cNvSpPr txBox="1">
            <a:spLocks noGrp="1"/>
          </p:cNvSpPr>
          <p:nvPr>
            <p:ph type="title"/>
          </p:nvPr>
        </p:nvSpPr>
        <p:spPr>
          <a:xfrm>
            <a:off x="736564" y="504084"/>
            <a:ext cx="3448900" cy="1764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9"/>
          <p:cNvSpPr txBox="1">
            <a:spLocks noGrp="1"/>
          </p:cNvSpPr>
          <p:nvPr>
            <p:ph type="body" idx="1"/>
          </p:nvPr>
        </p:nvSpPr>
        <p:spPr>
          <a:xfrm>
            <a:off x="4546088" y="1088683"/>
            <a:ext cx="5413534" cy="5373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1pPr>
            <a:lvl2pPr marL="914400" lvl="1" indent="-3810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619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3pPr>
            <a:lvl4pPr marL="1828800" lvl="3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4pPr>
            <a:lvl5pPr marL="2286000" lvl="4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5pPr>
            <a:lvl6pPr marL="2743200" lvl="5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6pPr>
            <a:lvl7pPr marL="3200400" lvl="6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7pPr>
            <a:lvl8pPr marL="3657600" lvl="7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8pPr>
            <a:lvl9pPr marL="4114800" lvl="8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9pPr>
          </a:lstStyle>
          <a:p>
            <a:endParaRPr/>
          </a:p>
        </p:txBody>
      </p:sp>
      <p:sp>
        <p:nvSpPr>
          <p:cNvPr id="118" name="Google Shape;118;p29"/>
          <p:cNvSpPr txBox="1">
            <a:spLocks noGrp="1"/>
          </p:cNvSpPr>
          <p:nvPr>
            <p:ph type="body" idx="2"/>
          </p:nvPr>
        </p:nvSpPr>
        <p:spPr>
          <a:xfrm>
            <a:off x="736564" y="2268379"/>
            <a:ext cx="3448900" cy="4202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9" name="Google Shape;119;p29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9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9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 txBox="1">
            <a:spLocks noGrp="1"/>
          </p:cNvSpPr>
          <p:nvPr>
            <p:ph type="title"/>
          </p:nvPr>
        </p:nvSpPr>
        <p:spPr>
          <a:xfrm>
            <a:off x="736564" y="504084"/>
            <a:ext cx="3448900" cy="1764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0"/>
          <p:cNvSpPr>
            <a:spLocks noGrp="1"/>
          </p:cNvSpPr>
          <p:nvPr>
            <p:ph type="pic" idx="2"/>
          </p:nvPr>
        </p:nvSpPr>
        <p:spPr>
          <a:xfrm>
            <a:off x="4546088" y="1088683"/>
            <a:ext cx="5413534" cy="5373398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30"/>
          <p:cNvSpPr txBox="1">
            <a:spLocks noGrp="1"/>
          </p:cNvSpPr>
          <p:nvPr>
            <p:ph type="body" idx="1"/>
          </p:nvPr>
        </p:nvSpPr>
        <p:spPr>
          <a:xfrm>
            <a:off x="736564" y="2268379"/>
            <a:ext cx="3448900" cy="4202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30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0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1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1"/>
          <p:cNvSpPr txBox="1">
            <a:spLocks noGrp="1"/>
          </p:cNvSpPr>
          <p:nvPr>
            <p:ph type="body" idx="1"/>
          </p:nvPr>
        </p:nvSpPr>
        <p:spPr>
          <a:xfrm rot="5400000">
            <a:off x="2947924" y="-199917"/>
            <a:ext cx="4797552" cy="9223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31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1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1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2"/>
          <p:cNvSpPr txBox="1">
            <a:spLocks noGrp="1"/>
          </p:cNvSpPr>
          <p:nvPr>
            <p:ph type="title"/>
          </p:nvPr>
        </p:nvSpPr>
        <p:spPr>
          <a:xfrm rot="5400000">
            <a:off x="5601437" y="2453595"/>
            <a:ext cx="6407821" cy="2305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2"/>
          <p:cNvSpPr txBox="1">
            <a:spLocks noGrp="1"/>
          </p:cNvSpPr>
          <p:nvPr>
            <p:ph type="body" idx="1"/>
          </p:nvPr>
        </p:nvSpPr>
        <p:spPr>
          <a:xfrm rot="5400000">
            <a:off x="923075" y="214664"/>
            <a:ext cx="6407821" cy="6783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32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2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2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/>
          <p:nvPr/>
        </p:nvSpPr>
        <p:spPr>
          <a:xfrm>
            <a:off x="0" y="1795828"/>
            <a:ext cx="10693400" cy="479311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17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5" name="Google Shape;25;p17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" name="Google Shape;26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7"/>
          <p:cNvSpPr txBox="1">
            <a:spLocks noGrp="1"/>
          </p:cNvSpPr>
          <p:nvPr>
            <p:ph type="title"/>
          </p:nvPr>
        </p:nvSpPr>
        <p:spPr>
          <a:xfrm>
            <a:off x="532673" y="561291"/>
            <a:ext cx="9687193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  <a:defRPr sz="41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body" idx="1"/>
          </p:nvPr>
        </p:nvSpPr>
        <p:spPr>
          <a:xfrm>
            <a:off x="394963" y="2919243"/>
            <a:ext cx="9824904" cy="3488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2"/>
          </p:nvPr>
        </p:nvSpPr>
        <p:spPr>
          <a:xfrm>
            <a:off x="394963" y="2124447"/>
            <a:ext cx="9824904" cy="421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Заголовок раздела">
  <p:cSld name="1_Заголовок раздела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8" descr="D:\_DEN\_ПРОЕКТЫ\_МФПА\Университет СИНЕРГИЯ\презентации\Рисунок1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725898" cy="756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977" y="1001906"/>
            <a:ext cx="2610490" cy="461634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8"/>
          <p:cNvSpPr txBox="1">
            <a:spLocks noGrp="1"/>
          </p:cNvSpPr>
          <p:nvPr>
            <p:ph type="ctrTitle"/>
          </p:nvPr>
        </p:nvSpPr>
        <p:spPr>
          <a:xfrm>
            <a:off x="546766" y="2196455"/>
            <a:ext cx="9599868" cy="3807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 Black"/>
              <a:buNone/>
              <a:defRPr sz="5000" b="1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5_Пустой слайд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6" name="Google Shape;36;p19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" name="Google Shape;37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9"/>
          <p:cNvSpPr txBox="1">
            <a:spLocks noGrp="1"/>
          </p:cNvSpPr>
          <p:nvPr>
            <p:ph type="title"/>
          </p:nvPr>
        </p:nvSpPr>
        <p:spPr>
          <a:xfrm>
            <a:off x="532673" y="561291"/>
            <a:ext cx="9687193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  <a:defRPr sz="41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1"/>
          </p:nvPr>
        </p:nvSpPr>
        <p:spPr>
          <a:xfrm>
            <a:off x="394963" y="2700511"/>
            <a:ext cx="9824904" cy="3707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2"/>
          </p:nvPr>
        </p:nvSpPr>
        <p:spPr>
          <a:xfrm>
            <a:off x="394963" y="2124447"/>
            <a:ext cx="9824904" cy="421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Пустой слайд">
  <p:cSld name="2_Пустой слайд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0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3" name="Google Shape;43;p20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Google Shape;44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20"/>
          <p:cNvSpPr txBox="1">
            <a:spLocks noGrp="1"/>
          </p:cNvSpPr>
          <p:nvPr>
            <p:ph type="title"/>
          </p:nvPr>
        </p:nvSpPr>
        <p:spPr>
          <a:xfrm>
            <a:off x="532673" y="561291"/>
            <a:ext cx="9687193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  <a:defRPr sz="41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body" idx="1"/>
          </p:nvPr>
        </p:nvSpPr>
        <p:spPr>
          <a:xfrm>
            <a:off x="394962" y="2141571"/>
            <a:ext cx="9824905" cy="4424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Пустой слайд">
  <p:cSld name="4_Пустой слайд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9" name="Google Shape;49;p21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" name="Google Shape;50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"/>
          <p:cNvSpPr txBox="1">
            <a:spLocks noGrp="1"/>
          </p:cNvSpPr>
          <p:nvPr>
            <p:ph type="body" idx="1"/>
          </p:nvPr>
        </p:nvSpPr>
        <p:spPr>
          <a:xfrm>
            <a:off x="324212" y="3559861"/>
            <a:ext cx="3154337" cy="300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body" idx="2"/>
          </p:nvPr>
        </p:nvSpPr>
        <p:spPr>
          <a:xfrm>
            <a:off x="324212" y="2141571"/>
            <a:ext cx="3154337" cy="127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body" idx="3"/>
          </p:nvPr>
        </p:nvSpPr>
        <p:spPr>
          <a:xfrm>
            <a:off x="3741209" y="3559861"/>
            <a:ext cx="3154337" cy="300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1"/>
          <p:cNvSpPr txBox="1">
            <a:spLocks noGrp="1"/>
          </p:cNvSpPr>
          <p:nvPr>
            <p:ph type="body" idx="4"/>
          </p:nvPr>
        </p:nvSpPr>
        <p:spPr>
          <a:xfrm>
            <a:off x="3741209" y="2141571"/>
            <a:ext cx="3154337" cy="127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55" name="Google Shape;55;p21"/>
          <p:cNvSpPr txBox="1">
            <a:spLocks noGrp="1"/>
          </p:cNvSpPr>
          <p:nvPr>
            <p:ph type="body" idx="5"/>
          </p:nvPr>
        </p:nvSpPr>
        <p:spPr>
          <a:xfrm>
            <a:off x="7158207" y="3559861"/>
            <a:ext cx="3154337" cy="300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body" idx="6"/>
          </p:nvPr>
        </p:nvSpPr>
        <p:spPr>
          <a:xfrm>
            <a:off x="7158207" y="2141571"/>
            <a:ext cx="3154337" cy="127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title"/>
          </p:nvPr>
        </p:nvSpPr>
        <p:spPr>
          <a:xfrm>
            <a:off x="532674" y="561291"/>
            <a:ext cx="9779870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  <a:defRPr sz="41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устой слайд">
  <p:cSld name="3_Пустой слайд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/>
          <p:nvPr/>
        </p:nvSpPr>
        <p:spPr>
          <a:xfrm>
            <a:off x="7759261" y="2470407"/>
            <a:ext cx="2359400" cy="409039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1" name="Google Shape;61;p22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" name="Google Shape;62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22"/>
          <p:cNvSpPr/>
          <p:nvPr/>
        </p:nvSpPr>
        <p:spPr>
          <a:xfrm>
            <a:off x="7222" y="252239"/>
            <a:ext cx="125720" cy="1815708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2"/>
          <p:cNvSpPr txBox="1">
            <a:spLocks noGrp="1"/>
          </p:cNvSpPr>
          <p:nvPr>
            <p:ph type="title"/>
          </p:nvPr>
        </p:nvSpPr>
        <p:spPr>
          <a:xfrm>
            <a:off x="562355" y="1133896"/>
            <a:ext cx="9499375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  <a:defRPr sz="41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body" idx="1"/>
          </p:nvPr>
        </p:nvSpPr>
        <p:spPr>
          <a:xfrm>
            <a:off x="562355" y="489910"/>
            <a:ext cx="949937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355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2000"/>
              <a:buChar char="•"/>
              <a:defRPr sz="20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body" idx="2"/>
          </p:nvPr>
        </p:nvSpPr>
        <p:spPr>
          <a:xfrm>
            <a:off x="645691" y="5058739"/>
            <a:ext cx="2304000" cy="1502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body" idx="3"/>
          </p:nvPr>
        </p:nvSpPr>
        <p:spPr>
          <a:xfrm>
            <a:off x="3017334" y="5058739"/>
            <a:ext cx="2304000" cy="1502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22"/>
          <p:cNvSpPr txBox="1">
            <a:spLocks noGrp="1"/>
          </p:cNvSpPr>
          <p:nvPr>
            <p:ph type="body" idx="4"/>
          </p:nvPr>
        </p:nvSpPr>
        <p:spPr>
          <a:xfrm>
            <a:off x="5388977" y="5058739"/>
            <a:ext cx="2304000" cy="1502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22"/>
          <p:cNvSpPr/>
          <p:nvPr/>
        </p:nvSpPr>
        <p:spPr>
          <a:xfrm>
            <a:off x="648087" y="4846672"/>
            <a:ext cx="7043531" cy="516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22"/>
          <p:cNvSpPr txBox="1">
            <a:spLocks noGrp="1"/>
          </p:cNvSpPr>
          <p:nvPr>
            <p:ph type="body" idx="5"/>
          </p:nvPr>
        </p:nvSpPr>
        <p:spPr>
          <a:xfrm>
            <a:off x="7757731" y="2484487"/>
            <a:ext cx="2304000" cy="292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400"/>
              <a:buNone/>
              <a:defRPr sz="1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body" idx="6"/>
          </p:nvPr>
        </p:nvSpPr>
        <p:spPr>
          <a:xfrm>
            <a:off x="7759260" y="2945191"/>
            <a:ext cx="2311011" cy="3462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body" idx="7"/>
          </p:nvPr>
        </p:nvSpPr>
        <p:spPr>
          <a:xfrm>
            <a:off x="665571" y="2470407"/>
            <a:ext cx="2304000" cy="237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body" idx="8"/>
          </p:nvPr>
        </p:nvSpPr>
        <p:spPr>
          <a:xfrm>
            <a:off x="3037214" y="2470407"/>
            <a:ext cx="2304000" cy="237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body" idx="9"/>
          </p:nvPr>
        </p:nvSpPr>
        <p:spPr>
          <a:xfrm>
            <a:off x="5408857" y="2470407"/>
            <a:ext cx="2304000" cy="237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 txBox="1">
            <a:spLocks noGrp="1"/>
          </p:cNvSpPr>
          <p:nvPr>
            <p:ph type="ctrTitle"/>
          </p:nvPr>
        </p:nvSpPr>
        <p:spPr>
          <a:xfrm>
            <a:off x="1336675" y="1237457"/>
            <a:ext cx="8020050" cy="263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  <a:defRPr sz="5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subTitle" idx="1"/>
          </p:nvPr>
        </p:nvSpPr>
        <p:spPr>
          <a:xfrm>
            <a:off x="1336675" y="3971414"/>
            <a:ext cx="8020050" cy="1825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1pPr>
            <a:lvl2pPr lvl="1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3pPr>
            <a:lvl4pPr lvl="3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4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4"/>
          <p:cNvSpPr txBox="1">
            <a:spLocks noGrp="1"/>
          </p:cNvSpPr>
          <p:nvPr>
            <p:ph type="body" idx="1"/>
          </p:nvPr>
        </p:nvSpPr>
        <p:spPr>
          <a:xfrm>
            <a:off x="735171" y="2012836"/>
            <a:ext cx="9223058" cy="479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24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4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4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87" name="Google Shape;8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95265" y="280935"/>
            <a:ext cx="1512396" cy="277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alibri"/>
              <a:buNone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735171" y="2012836"/>
            <a:ext cx="9223058" cy="479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urait.ru/bcode/514585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iblioclub.ru/index.php?page=book&amp;id=598404" TargetMode="External"/><Relationship Id="rId4" Type="http://schemas.openxmlformats.org/officeDocument/2006/relationships/hyperlink" Target="https://urait.ru/bcode/518499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1.6.docx" TargetMode="External"/><Relationship Id="rId3" Type="http://schemas.openxmlformats.org/officeDocument/2006/relationships/hyperlink" Target="1.1.docx" TargetMode="External"/><Relationship Id="rId7" Type="http://schemas.openxmlformats.org/officeDocument/2006/relationships/hyperlink" Target="1.5.docx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1.4.docx" TargetMode="External"/><Relationship Id="rId5" Type="http://schemas.openxmlformats.org/officeDocument/2006/relationships/hyperlink" Target="1.3.docx" TargetMode="External"/><Relationship Id="rId4" Type="http://schemas.openxmlformats.org/officeDocument/2006/relationships/hyperlink" Target="1.2.docx" TargetMode="External"/><Relationship Id="rId9" Type="http://schemas.openxmlformats.org/officeDocument/2006/relationships/hyperlink" Target="1.7.docx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"/>
          <p:cNvSpPr txBox="1">
            <a:spLocks noGrp="1"/>
          </p:cNvSpPr>
          <p:nvPr>
            <p:ph type="ctrTitle"/>
          </p:nvPr>
        </p:nvSpPr>
        <p:spPr>
          <a:xfrm>
            <a:off x="450156" y="2844527"/>
            <a:ext cx="9679452" cy="3121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 Black"/>
              <a:buNone/>
            </a:pPr>
            <a:r>
              <a:rPr lang="ru-RU" sz="2100" dirty="0"/>
              <a:t>ОТЧЕТ </a:t>
            </a:r>
            <a:br>
              <a:rPr lang="ru-RU" sz="2100" dirty="0"/>
            </a:br>
            <a:r>
              <a:rPr lang="ru-RU" sz="2100" dirty="0"/>
              <a:t>о прохождении учебной практики </a:t>
            </a:r>
            <a:br>
              <a:rPr lang="ru-RU" sz="2100" dirty="0"/>
            </a:br>
            <a:r>
              <a:rPr lang="ru-RU" sz="2100" dirty="0"/>
              <a:t/>
            </a:r>
            <a:br>
              <a:rPr lang="ru-RU" sz="2100" dirty="0"/>
            </a:br>
            <a:r>
              <a:rPr lang="ru-RU" sz="2000" dirty="0"/>
              <a:t>по профессиональному модулю</a:t>
            </a:r>
            <a:br>
              <a:rPr lang="ru-RU" sz="2000" dirty="0"/>
            </a:br>
            <a:r>
              <a:rPr lang="ru-RU" sz="2000" dirty="0"/>
              <a:t>ПМ.02 Осуществление интеграции программных модулей</a:t>
            </a:r>
            <a:br>
              <a:rPr lang="ru-RU" sz="2000" dirty="0"/>
            </a:br>
            <a:r>
              <a:rPr lang="ru-RU" sz="2000" dirty="0"/>
              <a:t/>
            </a:r>
            <a:br>
              <a:rPr lang="ru-RU" sz="2000" dirty="0"/>
            </a:br>
            <a:r>
              <a:rPr lang="ru-RU" sz="2000" dirty="0"/>
              <a:t>в период с «25» мая 2025 г. по «07» июня 2025 г.</a:t>
            </a:r>
            <a:br>
              <a:rPr lang="ru-RU" sz="2000" dirty="0"/>
            </a:br>
            <a:r>
              <a:rPr lang="ru-RU" sz="2000" dirty="0"/>
              <a:t/>
            </a:r>
            <a:br>
              <a:rPr lang="ru-RU" sz="2000" dirty="0"/>
            </a:br>
            <a:r>
              <a:rPr lang="ru-RU" sz="2000" dirty="0"/>
              <a:t> Специальность 09.02.07 Информационные системы и программирование</a:t>
            </a:r>
            <a:r>
              <a:rPr lang="ru-RU" sz="2100" dirty="0"/>
              <a:t/>
            </a:r>
            <a:br>
              <a:rPr lang="ru-RU" sz="2100" dirty="0"/>
            </a:br>
            <a:endParaRPr sz="2700" dirty="0"/>
          </a:p>
        </p:txBody>
      </p:sp>
      <p:sp>
        <p:nvSpPr>
          <p:cNvPr id="146" name="Google Shape;146;p1"/>
          <p:cNvSpPr txBox="1"/>
          <p:nvPr/>
        </p:nvSpPr>
        <p:spPr>
          <a:xfrm>
            <a:off x="810196" y="6279378"/>
            <a:ext cx="8712968" cy="1402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ФИО обучающегося: </a:t>
            </a:r>
            <a:r>
              <a:rPr lang="ru-RU" sz="2000" b="0" i="0" u="none" strike="noStrike" cap="none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_</a:t>
            </a:r>
            <a:r>
              <a:rPr lang="ru-RU" sz="2000" b="0" i="0" u="none" strike="noStrike" cap="none" dirty="0" err="1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Рогут</a:t>
            </a:r>
            <a:r>
              <a:rPr lang="ru-RU" sz="2000" b="0" i="0" u="none" strike="noStrike" cap="none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Игорь Денисович___________________________________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Группа: </a:t>
            </a:r>
            <a:r>
              <a:rPr lang="ru-RU" sz="2000" b="0" i="0" u="none" strike="noStrike" cap="none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ДКИП-204прог_______________________________________________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ФИО Руководителя:  </a:t>
            </a:r>
            <a:r>
              <a:rPr lang="ru-RU" sz="2000" b="0" i="0" u="none" strike="noStrike" cap="none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_</a:t>
            </a:r>
            <a:r>
              <a:rPr lang="ru-RU" sz="2000" b="0" i="0" u="none" strike="noStrike" cap="none" dirty="0" err="1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Сибирев</a:t>
            </a:r>
            <a:r>
              <a:rPr lang="ru-RU" sz="2000" b="0" i="0" u="none" strike="noStrike" cap="none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Иван Валерьевич___________________________________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</a:pPr>
            <a:endParaRPr sz="2200" b="0" i="1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Arial"/>
              <a:buNone/>
            </a:pPr>
            <a:endParaRPr sz="10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16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/>
              <a:buNone/>
            </a:pPr>
            <a:endParaRPr sz="800" b="0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16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/>
              <a:buNone/>
            </a:pPr>
            <a:endParaRPr sz="800" b="0" i="1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"/>
          <p:cNvSpPr txBox="1"/>
          <p:nvPr/>
        </p:nvSpPr>
        <p:spPr>
          <a:xfrm>
            <a:off x="666180" y="1620391"/>
            <a:ext cx="914400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НЕГОСУДАРСТВЕННОЕ ОБРАЗОВАТЕЛЬНОЕ ЧАСТНОЕ УЧРЕЖДЕНИЕ ВЫСШЕГО ОБРАЗОВАНИЯ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«МОСКОВСКИЙ УНИВЕРСИТЕТ «СИНЕРГИЯ»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prstClr val="white"/>
                </a:solidFill>
                <a:latin typeface="Arial" charset="0"/>
              </a:rPr>
              <a:t>Факультет Информационных технологий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prstClr val="white"/>
                </a:solidFill>
                <a:latin typeface="Arial" charset="0"/>
              </a:rPr>
              <a:t>Кафедра Цифровой экономики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c2613dc383_0_6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10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73" y="1912479"/>
            <a:ext cx="5938019" cy="199356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945" y="4118861"/>
            <a:ext cx="5218628" cy="224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930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c2613dc383_0_21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73" y="1947090"/>
            <a:ext cx="5938019" cy="181676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3844" y="3967229"/>
            <a:ext cx="4455013" cy="213214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443" y="5339394"/>
            <a:ext cx="5303980" cy="47552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c2613dc383_0_32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10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33" y="1896737"/>
            <a:ext cx="5389331" cy="116443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273" y="3368503"/>
            <a:ext cx="5706351" cy="252396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c2613dc383_0_45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72" y="1906067"/>
            <a:ext cx="5938019" cy="100592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71" y="3203973"/>
            <a:ext cx="5938019" cy="73768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71" y="4699976"/>
            <a:ext cx="5938019" cy="98763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6857" y="2129391"/>
            <a:ext cx="4165329" cy="78260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3254" y="3973890"/>
            <a:ext cx="4210146" cy="73915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c2613dc383_0_45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73" y="2115687"/>
            <a:ext cx="5938019" cy="98154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1990" y="4055873"/>
            <a:ext cx="5938019" cy="109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986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c2613dc383_0_67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64" y="1914269"/>
            <a:ext cx="5445734" cy="327079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8166" y="2267179"/>
            <a:ext cx="4985234" cy="56813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9064" y="3663436"/>
            <a:ext cx="4563437" cy="91362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c2613dc383_0_94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66" y="2054474"/>
            <a:ext cx="5261304" cy="43895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48" y="2784763"/>
            <a:ext cx="4949340" cy="394321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9420" y="2493424"/>
            <a:ext cx="5303980" cy="4389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1970" y="3269837"/>
            <a:ext cx="4897586" cy="55591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9420" y="4894119"/>
            <a:ext cx="5053568" cy="7275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bf727242c8_0_0"/>
          <p:cNvSpPr txBox="1">
            <a:spLocks noGrp="1"/>
          </p:cNvSpPr>
          <p:nvPr>
            <p:ph type="title"/>
          </p:nvPr>
        </p:nvSpPr>
        <p:spPr>
          <a:xfrm>
            <a:off x="396581" y="323591"/>
            <a:ext cx="10160700" cy="1481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Отчетный этап</a:t>
            </a:r>
            <a:b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</a:br>
            <a:r>
              <a:rPr lang="ru-RU" sz="3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g2bf727242c8_0_0"/>
          <p:cNvSpPr txBox="1">
            <a:spLocks noGrp="1"/>
          </p:cNvSpPr>
          <p:nvPr>
            <p:ph type="body" idx="2"/>
          </p:nvPr>
        </p:nvSpPr>
        <p:spPr>
          <a:xfrm>
            <a:off x="242841" y="373262"/>
            <a:ext cx="98250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7312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endParaRPr sz="1300" dirty="0">
              <a:solidFill>
                <a:srgbClr val="E6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7312" lvl="0" indent="0" algn="l" rtl="0">
              <a:lnSpc>
                <a:spcPct val="80000"/>
              </a:lnSpc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2500"/>
              <a:buFont typeface="Arial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Формирование отчетной документации по результатам работ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  <a:p>
            <a:pPr marL="87312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endParaRPr sz="1300" b="0" dirty="0">
              <a:solidFill>
                <a:srgbClr val="E6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" name="Google Shape;225;g2bf727242c8_0_0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g2bf727242c8_0_0"/>
          <p:cNvSpPr txBox="1">
            <a:spLocks noGrp="1"/>
          </p:cNvSpPr>
          <p:nvPr>
            <p:ph type="body" idx="1"/>
          </p:nvPr>
        </p:nvSpPr>
        <p:spPr>
          <a:xfrm>
            <a:off x="396581" y="1936872"/>
            <a:ext cx="10082400" cy="450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1800" b="1" u="sng" dirty="0">
                <a:latin typeface="Times New Roman"/>
                <a:ea typeface="Times New Roman"/>
                <a:cs typeface="Times New Roman"/>
                <a:sym typeface="Times New Roman"/>
              </a:rPr>
              <a:t>При оформлении отчетных материалов следует придерживаться действующих стандартов.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268922" algn="just" rtl="0">
              <a:spcBef>
                <a:spcPts val="856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 В соответствии с ГОСТ 2.105-79 «Общие требования к текстовым документам» иллюстрации (графики, схемы, диаграммы) могут быть приведены как в основном тексте, так и в приложении. Все иллюстрации именуют рисунками. Все рисунки, таблицы и формулы нумеруют арабскими цифрами последовательно (сквозная нумерация) или в пределах раздела (относительная нумерация). В приложении - в пределах приложения. Каждый рисунок должен иметь подрисуночную подпись - название, помещаемую под рисунком.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268922" algn="just" rtl="0">
              <a:spcBef>
                <a:spcPts val="856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Рисунки следует размещать так, чтобы их можно было рассматривать без поворота страницы. Если такое размещение невозможно, рисунки следует располагать так, чтобы для просмотра надо было повернуть страницу по часовой стрелке. В этом случае верхним краем является левый край страницы. Расположение и размеры полей сохраняются.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268922" algn="just" rtl="0">
              <a:spcBef>
                <a:spcPts val="856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Номер таблицы размещают в правом верхнем углу или перед заголовком таблицы, если он есть. Заголовок, кроме первой буквы, выполняют строчными буквами. Ссылки на таблицы в тексте пояснительной записки указывают в виде слова «табл.» и номера таблицы. </a:t>
            </a:r>
            <a:r>
              <a:rPr lang="ru-RU" sz="1800" i="1" dirty="0">
                <a:latin typeface="Times New Roman"/>
                <a:ea typeface="Times New Roman"/>
                <a:cs typeface="Times New Roman"/>
                <a:sym typeface="Times New Roman"/>
              </a:rPr>
              <a:t>Например: Результаты тестов приведены в табл. 4.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141922" algn="l" rtl="0"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1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6031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bf727242c8_0_7"/>
          <p:cNvSpPr txBox="1">
            <a:spLocks noGrp="1"/>
          </p:cNvSpPr>
          <p:nvPr>
            <p:ph type="title"/>
          </p:nvPr>
        </p:nvSpPr>
        <p:spPr>
          <a:xfrm>
            <a:off x="396581" y="323591"/>
            <a:ext cx="10160700" cy="1481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Отчетный этап</a:t>
            </a:r>
            <a:b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</a:br>
            <a:r>
              <a:rPr lang="ru-RU" sz="3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2" name="Google Shape;232;g2bf727242c8_0_7"/>
          <p:cNvSpPr txBox="1">
            <a:spLocks noGrp="1"/>
          </p:cNvSpPr>
          <p:nvPr>
            <p:ph type="body" idx="2"/>
          </p:nvPr>
        </p:nvSpPr>
        <p:spPr>
          <a:xfrm>
            <a:off x="234132" y="440218"/>
            <a:ext cx="98250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7312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endParaRPr sz="1300" dirty="0">
              <a:solidFill>
                <a:srgbClr val="E6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7312" lvl="0" indent="0" algn="l" rtl="0">
              <a:lnSpc>
                <a:spcPct val="80000"/>
              </a:lnSpc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25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Формирование отчетной документации по результатам работ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  <a:p>
            <a:pPr marL="87312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endParaRPr sz="1300" b="0" dirty="0">
              <a:solidFill>
                <a:srgbClr val="E6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3" name="Google Shape;233;g2bf727242c8_0_7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2bf727242c8_0_7"/>
          <p:cNvSpPr txBox="1">
            <a:spLocks noGrp="1"/>
          </p:cNvSpPr>
          <p:nvPr>
            <p:ph type="body" idx="1"/>
          </p:nvPr>
        </p:nvSpPr>
        <p:spPr>
          <a:xfrm>
            <a:off x="435731" y="1922162"/>
            <a:ext cx="100824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1800" b="1" u="sng" dirty="0">
                <a:latin typeface="Times New Roman"/>
                <a:ea typeface="Times New Roman"/>
                <a:cs typeface="Times New Roman"/>
                <a:sym typeface="Times New Roman"/>
              </a:rPr>
              <a:t>При оформлении отчетных материалов следует придерживаться действующих стандартов.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263842" algn="just" rtl="0">
              <a:spcBef>
                <a:spcPts val="856"/>
              </a:spcBef>
              <a:spcAft>
                <a:spcPts val="0"/>
              </a:spcAft>
              <a:buSzPts val="2100"/>
              <a:buFont typeface="Times New Roman"/>
              <a:buChar char="•"/>
            </a:pP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Список литературы должен включать все использованные источники. Сведения о книгах (монографиях, учебниках, пособиях, справочниках и т.д.) должны содержать: фамилию и инициалы автора, заглавие книги, место издания, издательство, год издания. При наличии трех и более авторов допускается указывать фамилию и инициалы только первого из них со словами «и др.». Издательство надо приводить полностью в именительном падеже: допускается сокращение названия только двух городов: Москва (М.) и Санкт-Петербург (СПб.).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263842" algn="just" rtl="0">
              <a:spcBef>
                <a:spcPts val="856"/>
              </a:spcBef>
              <a:spcAft>
                <a:spcPts val="0"/>
              </a:spcAft>
              <a:buSzPts val="2100"/>
              <a:buFont typeface="Times New Roman"/>
              <a:buChar char="•"/>
            </a:pP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Сведения о статье из периодического издания должны включать: фамилию и инициалы автора, наименование статьи, издания (журнала), серии (если она есть), год выпуска, том (если есть), номер издания (журнала) и номера страниц, на которых помещена статья.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263842" algn="just" rtl="0">
              <a:spcBef>
                <a:spcPts val="856"/>
              </a:spcBef>
              <a:spcAft>
                <a:spcPts val="0"/>
              </a:spcAft>
              <a:buSzPts val="2100"/>
              <a:buFont typeface="Times New Roman"/>
              <a:buChar char="•"/>
            </a:pP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При ссылке на источник из списка литературы (особенно при обзоре аналогов) надо указывать порядковый номер по списку литературы, заключенный в квадратные скобки; например: [5].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130492" algn="l" rtl="0"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1700" b="1" u="sng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25159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bf727242c8_0_14"/>
          <p:cNvSpPr txBox="1">
            <a:spLocks noGrp="1"/>
          </p:cNvSpPr>
          <p:nvPr>
            <p:ph type="title"/>
          </p:nvPr>
        </p:nvSpPr>
        <p:spPr>
          <a:xfrm>
            <a:off x="396581" y="323591"/>
            <a:ext cx="10160700" cy="1481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Отчетный этап</a:t>
            </a:r>
            <a:b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</a:br>
            <a:r>
              <a:rPr lang="ru-RU" sz="3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" name="Google Shape;240;g2bf727242c8_0_14"/>
          <p:cNvSpPr txBox="1">
            <a:spLocks noGrp="1"/>
          </p:cNvSpPr>
          <p:nvPr>
            <p:ph type="body" idx="2"/>
          </p:nvPr>
        </p:nvSpPr>
        <p:spPr>
          <a:xfrm>
            <a:off x="247157" y="697918"/>
            <a:ext cx="98250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7312" lvl="0" indent="0" algn="l" rtl="0"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1800"/>
              <a:buFont typeface="Arial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Выводы о результатах прохождения учебной практики: 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  <a:p>
            <a:pPr marL="87312" lvl="0" indent="0" algn="l" rtl="0"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1800"/>
              <a:buFont typeface="Arial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выполняемая работа, приобретенные умения и навыки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  <a:p>
            <a:pPr marL="87312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endParaRPr sz="1300" dirty="0">
              <a:solidFill>
                <a:srgbClr val="E6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g2bf727242c8_0_14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g2bf727242c8_0_14"/>
          <p:cNvSpPr txBox="1">
            <a:spLocks noGrp="1"/>
          </p:cNvSpPr>
          <p:nvPr>
            <p:ph type="body" idx="1"/>
          </p:nvPr>
        </p:nvSpPr>
        <p:spPr>
          <a:xfrm>
            <a:off x="434248" y="1713008"/>
            <a:ext cx="100824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/>
          <a:p>
            <a:pPr marL="0" lvl="0" indent="0">
              <a:buSzPts val="2000"/>
              <a:buNone/>
            </a:pPr>
            <a:r>
              <a:rPr lang="ru-RU" sz="2800" b="1" u="sng" dirty="0">
                <a:latin typeface="Times New Roman"/>
                <a:ea typeface="Times New Roman"/>
                <a:cs typeface="Times New Roman"/>
                <a:sym typeface="Times New Roman"/>
              </a:rPr>
              <a:t>Подведите итоги прохождения учебной практики: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ru-RU" sz="2000" dirty="0">
                <a:latin typeface="Times New Roman"/>
                <a:ea typeface="Times New Roman"/>
                <a:cs typeface="Times New Roman"/>
                <a:sym typeface="Times New Roman"/>
              </a:rPr>
              <a:t>В ходе прохождения учебной практики мной были получены освоены 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следующие навыки:</a:t>
            </a:r>
            <a:endParaRPr lang="ru-RU" dirty="0">
              <a:latin typeface="Times New Roman"/>
              <a:ea typeface="Times New Roman"/>
              <a:cs typeface="Times New Roman"/>
            </a:endParaRPr>
          </a:p>
          <a:p>
            <a:pPr indent="-457200" algn="just">
              <a:spcBef>
                <a:spcPts val="0"/>
              </a:spcBef>
              <a:buAutoNum type="arabicPeriod"/>
            </a:pPr>
            <a:r>
              <a:rPr lang="ru-RU" dirty="0">
                <a:latin typeface="Times New Roman"/>
                <a:ea typeface="Times New Roman"/>
                <a:cs typeface="Times New Roman"/>
              </a:rPr>
              <a:t>Создание и инициализация </a:t>
            </a:r>
            <a:r>
              <a:rPr lang="ru-RU" dirty="0" err="1">
                <a:latin typeface="Times New Roman"/>
                <a:ea typeface="Times New Roman"/>
                <a:cs typeface="Times New Roman"/>
              </a:rPr>
              <a:t>репозитория</a:t>
            </a:r>
            <a:r>
              <a:rPr lang="ru-RU" dirty="0">
                <a:latin typeface="Times New Roman"/>
                <a:ea typeface="Times New Roman"/>
                <a:cs typeface="Times New Roman"/>
              </a:rPr>
              <a:t> </a:t>
            </a:r>
            <a:r>
              <a:rPr lang="ru-RU" dirty="0" err="1">
                <a:latin typeface="Times New Roman"/>
                <a:ea typeface="Times New Roman"/>
                <a:cs typeface="Times New Roman"/>
              </a:rPr>
              <a:t>Git</a:t>
            </a:r>
            <a:r>
              <a:rPr lang="ru-RU" dirty="0">
                <a:latin typeface="Times New Roman"/>
                <a:ea typeface="Times New Roman"/>
                <a:cs typeface="Times New Roman"/>
              </a:rPr>
              <a:t> для управления версиями проекта.</a:t>
            </a:r>
          </a:p>
          <a:p>
            <a:pPr indent="-457200" algn="just">
              <a:spcBef>
                <a:spcPts val="0"/>
              </a:spcBef>
              <a:buAutoNum type="arabicPeriod"/>
            </a:pPr>
            <a:r>
              <a:rPr lang="ru-RU" dirty="0">
                <a:latin typeface="Times New Roman"/>
                <a:ea typeface="Times New Roman"/>
                <a:cs typeface="Times New Roman"/>
              </a:rPr>
              <a:t>Работа с </a:t>
            </a:r>
            <a:r>
              <a:rPr lang="ru-RU" dirty="0" err="1">
                <a:latin typeface="Times New Roman"/>
                <a:ea typeface="Times New Roman"/>
                <a:cs typeface="Times New Roman"/>
              </a:rPr>
              <a:t>Git</a:t>
            </a:r>
            <a:r>
              <a:rPr lang="ru-RU" dirty="0">
                <a:latin typeface="Times New Roman"/>
                <a:ea typeface="Times New Roman"/>
                <a:cs typeface="Times New Roman"/>
              </a:rPr>
              <a:t> </a:t>
            </a:r>
            <a:r>
              <a:rPr lang="ru-RU" dirty="0" err="1">
                <a:latin typeface="Times New Roman"/>
                <a:ea typeface="Times New Roman"/>
                <a:cs typeface="Times New Roman"/>
              </a:rPr>
              <a:t>bash</a:t>
            </a:r>
            <a:r>
              <a:rPr lang="ru-RU" dirty="0">
                <a:latin typeface="Times New Roman"/>
                <a:ea typeface="Times New Roman"/>
                <a:cs typeface="Times New Roman"/>
              </a:rPr>
              <a:t> для выполнения основных команд и управления </a:t>
            </a:r>
            <a:r>
              <a:rPr lang="ru-RU" dirty="0" err="1">
                <a:latin typeface="Times New Roman"/>
                <a:ea typeface="Times New Roman"/>
                <a:cs typeface="Times New Roman"/>
              </a:rPr>
              <a:t>репезиториями</a:t>
            </a:r>
            <a:r>
              <a:rPr lang="ru-RU" dirty="0">
                <a:latin typeface="Times New Roman"/>
                <a:ea typeface="Times New Roman"/>
                <a:cs typeface="Times New Roman"/>
              </a:rPr>
              <a:t> через командную строку.</a:t>
            </a:r>
          </a:p>
          <a:p>
            <a:pPr indent="-457200" algn="just">
              <a:spcBef>
                <a:spcPts val="0"/>
              </a:spcBef>
              <a:buAutoNum type="arabicPeriod"/>
            </a:pPr>
            <a:r>
              <a:rPr lang="ru-RU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Создание новых веток.</a:t>
            </a:r>
          </a:p>
          <a:p>
            <a:pPr indent="-457200" algn="just">
              <a:spcBef>
                <a:spcPts val="0"/>
              </a:spcBef>
              <a:buAutoNum type="arabicPeriod"/>
            </a:pPr>
            <a:r>
              <a:rPr lang="ru-RU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Внесение изменений в файлы, их сохранение и  фиксация в </a:t>
            </a:r>
            <a:r>
              <a:rPr lang="ru-RU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репозитории</a:t>
            </a:r>
            <a:r>
              <a:rPr lang="ru-RU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</a:p>
          <a:p>
            <a:pPr indent="-457200" algn="just">
              <a:spcBef>
                <a:spcPts val="0"/>
              </a:spcBef>
              <a:buAutoNum type="arabicPeriod"/>
            </a:pPr>
            <a:r>
              <a:rPr lang="ru-RU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Создание системы для ведения дневников, позволяющей отслеживать успеваемость и поведение учащихся.</a:t>
            </a:r>
          </a:p>
          <a:p>
            <a:pPr indent="-457200" algn="just">
              <a:spcBef>
                <a:spcPts val="0"/>
              </a:spcBef>
              <a:buAutoNum type="arabicPeriod"/>
            </a:pPr>
            <a:r>
              <a:rPr lang="ru-RU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Создание электронного журнала, который обеспечивает удобный доступ к информации о посещаемости  и успеваемости учащихся, что позволяет легко отслеживать динамику обучения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100" b="1" u="sng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5888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"/>
          <p:cNvSpPr txBox="1">
            <a:spLocks noGrp="1"/>
          </p:cNvSpPr>
          <p:nvPr>
            <p:ph type="title"/>
          </p:nvPr>
        </p:nvSpPr>
        <p:spPr>
          <a:xfrm>
            <a:off x="532673" y="637466"/>
            <a:ext cx="9687193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Содержание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/>
            </a:endParaRPr>
          </a:p>
        </p:txBody>
      </p:sp>
      <p:sp>
        <p:nvSpPr>
          <p:cNvPr id="153" name="Google Shape;153;p2"/>
          <p:cNvSpPr txBox="1"/>
          <p:nvPr/>
        </p:nvSpPr>
        <p:spPr>
          <a:xfrm>
            <a:off x="397655" y="1989259"/>
            <a:ext cx="9687300" cy="507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/>
            <a:r>
              <a:rPr lang="ru-RU" sz="18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</a:t>
            </a:r>
            <a:r>
              <a:rPr lang="ru-RU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Инструктаж по соблюдению правил противопожарной безопасности, правил охраны труда, техники безопасности, санитарно-эпидемиологических правил и гигиенических нормативов</a:t>
            </a:r>
            <a:endParaRPr lang="ru-RU"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</a:endParaRPr>
          </a:p>
          <a:p>
            <a:pPr lvl="0" algn="just">
              <a:spcBef>
                <a:spcPts val="800"/>
              </a:spcBef>
              <a:buSzPts val="2500"/>
            </a:pPr>
            <a:r>
              <a:rPr lang="ru-RU" sz="18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</a:t>
            </a:r>
            <a:r>
              <a:rPr lang="ru-RU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Ознакомление с инструментальными средствами</a:t>
            </a:r>
            <a:endParaRPr lang="ru-RU"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</a:endParaRPr>
          </a:p>
          <a:p>
            <a:pPr lvl="0" algn="just">
              <a:spcBef>
                <a:spcPts val="800"/>
              </a:spcBef>
              <a:buSzPts val="2500"/>
            </a:pPr>
            <a:r>
              <a:rPr lang="ru-RU" sz="18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</a:t>
            </a:r>
            <a:r>
              <a:rPr lang="ru-RU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Сбор информации об объекте практики и анализ содержания источников</a:t>
            </a:r>
            <a:endParaRPr lang="ru-RU"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</a:endParaRPr>
          </a:p>
          <a:p>
            <a:pPr lvl="0" algn="just">
              <a:spcBef>
                <a:spcPts val="800"/>
              </a:spcBef>
              <a:buSzPts val="2500"/>
            </a:pPr>
            <a:r>
              <a:rPr lang="ru-RU" sz="18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</a:t>
            </a:r>
            <a:r>
              <a:rPr lang="ru-RU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Экспериментально-практическая работа. Приобретение необходимых умений и первоначального практического опыта работы по специальности в рамках освоения вида деятельности ВД 2. Осуществление интеграции программных модулей </a:t>
            </a:r>
            <a:endParaRPr lang="ru-RU"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</a:endParaRPr>
          </a:p>
          <a:p>
            <a:pPr lvl="0" algn="just">
              <a:spcBef>
                <a:spcPts val="800"/>
              </a:spcBef>
              <a:buSzPts val="2500"/>
            </a:pPr>
            <a:r>
              <a:rPr lang="ru-RU" sz="18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</a:t>
            </a:r>
            <a:r>
              <a:rPr lang="ru-RU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Обработка и систематизация полученного фактического материала</a:t>
            </a:r>
          </a:p>
          <a:p>
            <a:pPr algn="just">
              <a:spcBef>
                <a:spcPts val="800"/>
              </a:spcBef>
              <a:buSzPts val="2500"/>
            </a:pPr>
            <a:r>
              <a:rPr lang="ru-RU" sz="18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</a:rPr>
              <a:t>6. </a:t>
            </a:r>
            <a:r>
              <a:rPr lang="ru-RU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Проектирование организационной структуры и описание предметной области</a:t>
            </a:r>
          </a:p>
          <a:p>
            <a:pPr algn="just">
              <a:spcBef>
                <a:spcPts val="800"/>
              </a:spcBef>
              <a:buSzPts val="2500"/>
            </a:pPr>
            <a:r>
              <a:rPr lang="ru-RU" sz="18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</a:rPr>
              <a:t>7. </a:t>
            </a:r>
            <a:r>
              <a:rPr lang="ru-RU" sz="18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Этап проектирования ( код и скриншоты)</a:t>
            </a:r>
          </a:p>
          <a:p>
            <a:pPr algn="just">
              <a:spcBef>
                <a:spcPts val="800"/>
              </a:spcBef>
              <a:buSzPts val="2500"/>
            </a:pPr>
            <a:r>
              <a:rPr lang="ru-RU" sz="18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</a:rPr>
              <a:t>8. </a:t>
            </a:r>
            <a:r>
              <a:rPr lang="ru-RU" sz="18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Отчетный Этап: выводы и результаты практики</a:t>
            </a:r>
          </a:p>
          <a:p>
            <a:pPr algn="just">
              <a:spcBef>
                <a:spcPts val="800"/>
              </a:spcBef>
              <a:buSzPts val="2500"/>
            </a:pPr>
            <a:r>
              <a:rPr lang="ru-RU" sz="18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</a:rPr>
              <a:t>9.</a:t>
            </a:r>
            <a:r>
              <a:rPr lang="ru-RU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 Список используемой литературы</a:t>
            </a:r>
          </a:p>
          <a:p>
            <a:pPr algn="just">
              <a:spcBef>
                <a:spcPts val="800"/>
              </a:spcBef>
              <a:buSzPts val="2500"/>
            </a:pPr>
            <a:r>
              <a:rPr lang="ru-RU" sz="18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</a:rPr>
              <a:t>10.</a:t>
            </a:r>
            <a:r>
              <a:rPr lang="ru-RU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 Приложения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3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4"/>
          <p:cNvSpPr txBox="1">
            <a:spLocks noGrp="1"/>
          </p:cNvSpPr>
          <p:nvPr>
            <p:ph type="title"/>
          </p:nvPr>
        </p:nvSpPr>
        <p:spPr>
          <a:xfrm>
            <a:off x="463818" y="497981"/>
            <a:ext cx="9687193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Отчетный этап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/>
            </a:endParaRPr>
          </a:p>
        </p:txBody>
      </p:sp>
      <p:sp>
        <p:nvSpPr>
          <p:cNvPr id="287" name="Google Shape;287;p14"/>
          <p:cNvSpPr txBox="1">
            <a:spLocks noGrp="1"/>
          </p:cNvSpPr>
          <p:nvPr>
            <p:ph type="body" idx="1"/>
          </p:nvPr>
        </p:nvSpPr>
        <p:spPr>
          <a:xfrm>
            <a:off x="394962" y="1802983"/>
            <a:ext cx="9824904" cy="4854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 fontScale="92500" lnSpcReduction="10000"/>
          </a:bodyPr>
          <a:lstStyle/>
          <a:p>
            <a:pPr marL="361950" lvl="0" indent="-3619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Советов, Б. Я.  Базы данных : учебник для среднего профессионального образования / Б. Я. Советов, В. В. 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Цехановский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, В. Д. Чертовской. — 3-е изд.,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перераб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. и доп. — Москва : Издательство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Юрайт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, 2023. — 420 с. — (Профессиональное образование). — ISBN 978-5-534-09324-7. — Текст : электронный // Образовательная платформа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Юрайт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 [сайт]. — URL: </a:t>
            </a:r>
            <a:r>
              <a:rPr lang="ru-RU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https://urait.ru/bcode/514585</a:t>
            </a:r>
            <a:endParaRPr u="sng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61950" lvl="0" indent="-361950" algn="just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Стружкин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, Н. П.  Базы данных: проектирование : учебник для среднего профессионального образования / Н. П. 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Стружкин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, В. В. Годин. — Москва : Издательство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Юрайт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, 2023. — 477 с. — (Профессиональное образование). — ISBN 978-5-534-11635-9. — Текст : электронный // Образовательная платформа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Юрайт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 [сайт]. — URL: </a:t>
            </a:r>
            <a:r>
              <a:rPr lang="ru-RU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https://urait.ru/bcode/518499</a:t>
            </a:r>
            <a:endParaRPr u="sng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61950" lvl="0" indent="-361950" algn="just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Нагаева, И.А. Основы алгоритмизации и программирования: практикум : [12+] / И.А. Нагаева, И.А. Кузнецов. – Москва ; Берлин :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Директ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-Медиа, 2021. – 169 с. : схем. – Режим доступа: по подписке. – URL: </a:t>
            </a:r>
            <a:r>
              <a:rPr lang="ru-RU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https://biblioclub.ru</a:t>
            </a:r>
            <a:r>
              <a:rPr lang="ru-RU" u="sng" dirty="0" smtClean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/</a:t>
            </a:r>
            <a:endParaRPr u="sng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8" name="Google Shape;288;p14"/>
          <p:cNvSpPr txBox="1">
            <a:spLocks noGrp="1"/>
          </p:cNvSpPr>
          <p:nvPr>
            <p:ph type="body" idx="2"/>
          </p:nvPr>
        </p:nvSpPr>
        <p:spPr>
          <a:xfrm>
            <a:off x="305068" y="845783"/>
            <a:ext cx="9824904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7313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Список используемой литературы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289" name="Google Shape;289;p14"/>
          <p:cNvSpPr/>
          <p:nvPr/>
        </p:nvSpPr>
        <p:spPr>
          <a:xfrm>
            <a:off x="7434932" y="210982"/>
            <a:ext cx="3153698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4"/>
          <p:cNvSpPr txBox="1">
            <a:spLocks noGrp="1"/>
          </p:cNvSpPr>
          <p:nvPr>
            <p:ph type="title"/>
          </p:nvPr>
        </p:nvSpPr>
        <p:spPr>
          <a:xfrm>
            <a:off x="463818" y="497981"/>
            <a:ext cx="9687193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Отчетный этап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/>
            </a:endParaRPr>
          </a:p>
        </p:txBody>
      </p:sp>
      <p:sp>
        <p:nvSpPr>
          <p:cNvPr id="287" name="Google Shape;287;p14"/>
          <p:cNvSpPr txBox="1">
            <a:spLocks noGrp="1"/>
          </p:cNvSpPr>
          <p:nvPr>
            <p:ph type="body" idx="1"/>
          </p:nvPr>
        </p:nvSpPr>
        <p:spPr>
          <a:xfrm>
            <a:off x="394962" y="1802983"/>
            <a:ext cx="9824904" cy="4854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/>
          <a:p>
            <a:pPr marL="361950" lvl="0" indent="-3619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lang="ru-RU" u="sng" dirty="0" smtClean="0">
                <a:latin typeface="Times New Roman"/>
                <a:ea typeface="Times New Roman"/>
                <a:cs typeface="Times New Roman"/>
                <a:sym typeface="Times New Roman"/>
              </a:rPr>
              <a:t>В ходе выполнения практики, я столкнулся с множествами ошибок и проблем, некоторые смог решить, а некоторые я так и не смог решить</a:t>
            </a:r>
            <a:r>
              <a:rPr lang="ru-RU" u="sng" dirty="0" smtClean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u="sng" dirty="0" err="1" smtClean="0">
                <a:latin typeface="Times New Roman"/>
                <a:ea typeface="Times New Roman"/>
                <a:cs typeface="Times New Roman"/>
                <a:sym typeface="Times New Roman"/>
              </a:rPr>
              <a:t>git</a:t>
            </a:r>
            <a:r>
              <a:rPr lang="ru-RU" u="sng" dirty="0" smtClean="0">
                <a:latin typeface="Times New Roman"/>
                <a:ea typeface="Times New Roman"/>
                <a:cs typeface="Times New Roman"/>
                <a:sym typeface="Times New Roman"/>
              </a:rPr>
              <a:t> тяжелый для моего понимания, </a:t>
            </a:r>
            <a:r>
              <a:rPr lang="ru-RU" u="sng" dirty="0" smtClean="0">
                <a:latin typeface="Times New Roman"/>
                <a:ea typeface="Times New Roman"/>
                <a:cs typeface="Times New Roman"/>
                <a:sym typeface="Times New Roman"/>
              </a:rPr>
              <a:t>в приложении будут ссылки на решеные задания.</a:t>
            </a:r>
            <a:endParaRPr u="sng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8" name="Google Shape;288;p14"/>
          <p:cNvSpPr txBox="1">
            <a:spLocks noGrp="1"/>
          </p:cNvSpPr>
          <p:nvPr>
            <p:ph type="body" idx="2"/>
          </p:nvPr>
        </p:nvSpPr>
        <p:spPr>
          <a:xfrm>
            <a:off x="305068" y="845783"/>
            <a:ext cx="9824904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7313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Список используемой литературы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289" name="Google Shape;289;p14"/>
          <p:cNvSpPr/>
          <p:nvPr/>
        </p:nvSpPr>
        <p:spPr>
          <a:xfrm>
            <a:off x="7434932" y="210982"/>
            <a:ext cx="3153698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792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c00a3e1a9a_0_23"/>
          <p:cNvSpPr txBox="1">
            <a:spLocks noGrp="1"/>
          </p:cNvSpPr>
          <p:nvPr>
            <p:ph type="title"/>
          </p:nvPr>
        </p:nvSpPr>
        <p:spPr>
          <a:xfrm>
            <a:off x="463818" y="497982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Отчетный этап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/>
            </a:endParaRPr>
          </a:p>
        </p:txBody>
      </p:sp>
      <p:sp>
        <p:nvSpPr>
          <p:cNvPr id="295" name="Google Shape;295;g2c00a3e1a9a_0_23"/>
          <p:cNvSpPr txBox="1">
            <a:spLocks noGrp="1"/>
          </p:cNvSpPr>
          <p:nvPr>
            <p:ph type="body" idx="1"/>
          </p:nvPr>
        </p:nvSpPr>
        <p:spPr>
          <a:xfrm>
            <a:off x="305068" y="1952884"/>
            <a:ext cx="9825000" cy="48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/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1.1. 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  <a:hlinkClick r:id="rId3" action="ppaction://hlinkfile"/>
              </a:rPr>
              <a:t>Гит.docx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1.2. 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  <a:hlinkClick r:id="rId4" action="ppaction://hlinkfile"/>
              </a:rPr>
              <a:t>Гит.docx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1.3. 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  <a:hlinkClick r:id="rId5" action="ppaction://hlinkfile"/>
              </a:rPr>
              <a:t>Гит.docx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1.4. 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  <a:hlinkClick r:id="rId6" action="ppaction://hlinkfile"/>
              </a:rPr>
              <a:t>Гит.docx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1.5. 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  <a:hlinkClick r:id="rId7" action="ppaction://hlinkfile"/>
              </a:rPr>
              <a:t>Гит.docx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1.6. 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  <a:hlinkClick r:id="rId8" action="ppaction://hlinkfile"/>
              </a:rPr>
              <a:t>Гит.docx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1.7. 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  <a:hlinkClick r:id="rId9" action="ppaction://hlinkfile"/>
              </a:rPr>
              <a:t>Гит.docx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1.8. Гит.docx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1.9. Гит.docx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856"/>
              </a:spcBef>
              <a:spcAft>
                <a:spcPts val="0"/>
              </a:spcAft>
              <a:buSzPts val="24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6" name="Google Shape;296;g2c00a3e1a9a_0_23"/>
          <p:cNvSpPr txBox="1">
            <a:spLocks noGrp="1"/>
          </p:cNvSpPr>
          <p:nvPr>
            <p:ph type="body" idx="2"/>
          </p:nvPr>
        </p:nvSpPr>
        <p:spPr>
          <a:xfrm>
            <a:off x="305068" y="845783"/>
            <a:ext cx="9825000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7312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Приложения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297" name="Google Shape;297;g2c00a3e1a9a_0_23"/>
          <p:cNvSpPr/>
          <p:nvPr/>
        </p:nvSpPr>
        <p:spPr>
          <a:xfrm>
            <a:off x="7434932" y="210982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"/>
          <p:cNvSpPr txBox="1">
            <a:spLocks noGrp="1"/>
          </p:cNvSpPr>
          <p:nvPr>
            <p:ph type="body" idx="1"/>
          </p:nvPr>
        </p:nvSpPr>
        <p:spPr>
          <a:xfrm>
            <a:off x="0" y="1788502"/>
            <a:ext cx="9824904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/>
          <a:p>
            <a:pPr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ru-RU" sz="1600" dirty="0">
                <a:solidFill>
                  <a:schemeClr val="tx1"/>
                </a:solidFill>
                <a:latin typeface="Times New Roman"/>
                <a:cs typeface="Times New Roman"/>
              </a:rPr>
              <a:t>Я </a:t>
            </a:r>
            <a:r>
              <a:rPr lang="ru-RU" sz="16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Рогут</a:t>
            </a:r>
            <a:r>
              <a:rPr lang="ru-RU" sz="16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Игорь Денисович </a:t>
            </a:r>
            <a:r>
              <a:rPr lang="ru-RU" sz="1600" dirty="0">
                <a:solidFill>
                  <a:schemeClr val="tx1"/>
                </a:solidFill>
                <a:latin typeface="Times New Roman"/>
                <a:cs typeface="Times New Roman"/>
              </a:rPr>
              <a:t>проходил учебную практику в лабораторных условиях на базе Университета «Синергия». </a:t>
            </a:r>
            <a:endParaRPr lang="en-US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ru-RU" sz="1600" dirty="0">
                <a:solidFill>
                  <a:schemeClr val="tx1"/>
                </a:solidFill>
                <a:latin typeface="Times New Roman"/>
                <a:cs typeface="Times New Roman"/>
              </a:rPr>
              <a:t>При выполнении индивидуального задания по практике решал приложения № </a:t>
            </a:r>
            <a:r>
              <a:rPr lang="ru-RU" sz="1600" dirty="0" smtClean="0">
                <a:solidFill>
                  <a:schemeClr val="tx1"/>
                </a:solidFill>
                <a:latin typeface="Times New Roman"/>
                <a:cs typeface="Times New Roman"/>
              </a:rPr>
              <a:t>1.2.3.4.5.6.7. </a:t>
            </a:r>
            <a:r>
              <a:rPr lang="ru-RU" sz="1600" dirty="0">
                <a:solidFill>
                  <a:schemeClr val="tx1"/>
                </a:solidFill>
                <a:latin typeface="Times New Roman"/>
                <a:cs typeface="Times New Roman"/>
              </a:rPr>
              <a:t>по интеграции </a:t>
            </a:r>
            <a:r>
              <a:rPr lang="ru-RU" sz="1600" dirty="0">
                <a:solidFill>
                  <a:schemeClr val="tx1"/>
                </a:solidFill>
                <a:latin typeface="Times New Roman"/>
                <a:ea typeface="Noto Sans"/>
                <a:cs typeface="Noto Sans"/>
              </a:rPr>
              <a:t>с</a:t>
            </a:r>
            <a:r>
              <a:rPr lang="ru-RU" sz="1600" dirty="0">
                <a:solidFill>
                  <a:schemeClr val="tx1"/>
                </a:solidFill>
                <a:latin typeface="Times New Roman"/>
                <a:cs typeface="Times New Roman"/>
              </a:rPr>
              <a:t>истем, </a:t>
            </a:r>
            <a:r>
              <a:rPr lang="ru-RU" sz="1600" dirty="0" smtClean="0">
                <a:solidFill>
                  <a:schemeClr val="tx1"/>
                </a:solidFill>
                <a:latin typeface="Times New Roman"/>
                <a:cs typeface="Times New Roman"/>
              </a:rPr>
              <a:t>библиотека </a:t>
            </a:r>
            <a:r>
              <a:rPr lang="ru-RU" sz="1600" dirty="0">
                <a:solidFill>
                  <a:schemeClr val="tx1"/>
                </a:solidFill>
                <a:latin typeface="Times New Roman"/>
                <a:cs typeface="Times New Roman"/>
              </a:rPr>
              <a:t>с электронным каталогом: поиск книг, онлайн-чтение, выдача книг. Для работы использовал среду </a:t>
            </a:r>
            <a:r>
              <a:rPr lang="ru-RU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Git</a:t>
            </a:r>
            <a:r>
              <a:rPr lang="ru-RU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Bash</a:t>
            </a:r>
            <a:r>
              <a:rPr lang="ru-RU" sz="1600" dirty="0">
                <a:solidFill>
                  <a:schemeClr val="tx1"/>
                </a:solidFill>
                <a:latin typeface="Times New Roman"/>
                <a:cs typeface="Times New Roman"/>
              </a:rPr>
              <a:t>, что позволило эффективно управлять версиями и совместно работать с кодом.</a:t>
            </a:r>
          </a:p>
          <a:p>
            <a:pPr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ru-RU" sz="1600" dirty="0">
                <a:solidFill>
                  <a:schemeClr val="tx1"/>
                </a:solidFill>
                <a:latin typeface="Times New Roman"/>
                <a:cs typeface="Times New Roman"/>
              </a:rPr>
              <a:t>Перед началом практики:</a:t>
            </a:r>
            <a:endParaRPr lang="en-US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ru-RU" sz="1600" dirty="0">
                <a:solidFill>
                  <a:schemeClr val="tx1"/>
                </a:solidFill>
                <a:latin typeface="Times New Roman"/>
                <a:cs typeface="Times New Roman"/>
              </a:rPr>
              <a:t>• Принял участие в организационном собрании по практике.</a:t>
            </a:r>
            <a:endParaRPr lang="en-US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ru-RU" sz="1600" dirty="0">
                <a:solidFill>
                  <a:schemeClr val="tx1"/>
                </a:solidFill>
                <a:latin typeface="Times New Roman"/>
                <a:cs typeface="Times New Roman"/>
              </a:rPr>
              <a:t>• Ознакомился с комплектом шаблонов отчетной документации по практике.</a:t>
            </a:r>
            <a:endParaRPr lang="en-US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indent="0" algn="just">
              <a:lnSpc>
                <a:spcPct val="100000"/>
              </a:lnSpc>
              <a:spcBef>
                <a:spcPts val="1200"/>
              </a:spcBef>
              <a:buNone/>
            </a:pPr>
            <a:r>
              <a:rPr lang="ru-RU" sz="1600" dirty="0">
                <a:solidFill>
                  <a:schemeClr val="tx1"/>
                </a:solidFill>
                <a:latin typeface="Times New Roman"/>
                <a:cs typeface="Times New Roman"/>
              </a:rPr>
              <a:t>• Уточнил контакты руководителя практики от Образовательной организации, а также правила в отношении субординации, внешнего вида, графика работы, техники безопасности:</a:t>
            </a: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3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58;p3"/>
          <p:cNvSpPr txBox="1">
            <a:spLocks noGrp="1"/>
          </p:cNvSpPr>
          <p:nvPr>
            <p:ph type="title"/>
          </p:nvPr>
        </p:nvSpPr>
        <p:spPr>
          <a:xfrm>
            <a:off x="424024" y="292166"/>
            <a:ext cx="9687193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Организационный этап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/>
            </a:endParaRPr>
          </a:p>
        </p:txBody>
      </p:sp>
      <p:sp>
        <p:nvSpPr>
          <p:cNvPr id="10" name="Google Shape;160;p3"/>
          <p:cNvSpPr txBox="1">
            <a:spLocks noGrp="1"/>
          </p:cNvSpPr>
          <p:nvPr>
            <p:ph type="body" idx="2"/>
          </p:nvPr>
        </p:nvSpPr>
        <p:spPr>
          <a:xfrm>
            <a:off x="286313" y="814574"/>
            <a:ext cx="9824904" cy="709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Autofit/>
          </a:bodyPr>
          <a:lstStyle/>
          <a:p>
            <a:pPr marL="87313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Правила внутреннего распорядка, правила и нормы охраны труда, 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  <a:p>
            <a:pPr marL="87313" lvl="0" indent="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техники безопасности при работе с вычислительной техникой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"/>
          <p:cNvSpPr txBox="1">
            <a:spLocks noGrp="1"/>
          </p:cNvSpPr>
          <p:nvPr>
            <p:ph type="body" idx="1"/>
          </p:nvPr>
        </p:nvSpPr>
        <p:spPr>
          <a:xfrm>
            <a:off x="0" y="1788502"/>
            <a:ext cx="9824904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 fontScale="85000" lnSpcReduction="20000"/>
          </a:bodyPr>
          <a:lstStyle/>
          <a:p>
            <a:pPr marL="76200" indent="0">
              <a:buNone/>
            </a:pPr>
            <a:r>
              <a:rPr lang="ru-RU" sz="1600" dirty="0">
                <a:solidFill>
                  <a:schemeClr val="tx1"/>
                </a:solidFill>
                <a:latin typeface="Times New Roman"/>
              </a:rPr>
              <a:t>Требования к внешнему виду:</a:t>
            </a:r>
            <a:endParaRPr lang="ru-RU" sz="1600" dirty="0">
              <a:solidFill>
                <a:schemeClr val="tx1"/>
              </a:solidFill>
            </a:endParaRPr>
          </a:p>
          <a:p>
            <a:r>
              <a:rPr lang="ru-RU" sz="1600" dirty="0">
                <a:solidFill>
                  <a:schemeClr val="tx1"/>
                </a:solidFill>
                <a:latin typeface="Times New Roman"/>
              </a:rPr>
              <a:t>Опрятная и деловая одежда, соответствующая требованиям лабораторного режима.</a:t>
            </a:r>
          </a:p>
          <a:p>
            <a:r>
              <a:rPr lang="ru-RU" sz="1600" dirty="0">
                <a:solidFill>
                  <a:schemeClr val="tx1"/>
                </a:solidFill>
                <a:latin typeface="Times New Roman"/>
              </a:rPr>
              <a:t>Запрет на яркую и неформальную одежду.</a:t>
            </a:r>
          </a:p>
          <a:p>
            <a:r>
              <a:rPr lang="ru-RU" sz="1600" dirty="0">
                <a:solidFill>
                  <a:schemeClr val="tx1"/>
                </a:solidFill>
                <a:latin typeface="Times New Roman"/>
              </a:rPr>
              <a:t>Соблюдение личной гигиены.</a:t>
            </a:r>
          </a:p>
          <a:p>
            <a:pPr marL="76200" indent="0">
              <a:buNone/>
            </a:pPr>
            <a:r>
              <a:rPr lang="ru-RU" sz="1600" dirty="0">
                <a:solidFill>
                  <a:schemeClr val="tx1"/>
                </a:solidFill>
                <a:latin typeface="Times New Roman"/>
              </a:rPr>
              <a:t>График работы:</a:t>
            </a:r>
          </a:p>
          <a:p>
            <a:r>
              <a:rPr lang="ru-RU" sz="1600" dirty="0">
                <a:solidFill>
                  <a:schemeClr val="tx1"/>
                </a:solidFill>
                <a:latin typeface="Times New Roman"/>
              </a:rPr>
              <a:t>Рабочий день с 9:00 до 17:00.</a:t>
            </a:r>
          </a:p>
          <a:p>
            <a:r>
              <a:rPr lang="ru-RU" sz="1600" dirty="0">
                <a:solidFill>
                  <a:schemeClr val="tx1"/>
                </a:solidFill>
                <a:latin typeface="Times New Roman"/>
              </a:rPr>
              <a:t>Перерыв на обед с 13:00 до 14:00.</a:t>
            </a:r>
          </a:p>
          <a:p>
            <a:r>
              <a:rPr lang="ru-RU" sz="1600" dirty="0">
                <a:solidFill>
                  <a:schemeClr val="tx1"/>
                </a:solidFill>
                <a:latin typeface="Times New Roman"/>
              </a:rPr>
              <a:t>Возможность гибкого графика по согласованию с руководителем.</a:t>
            </a:r>
          </a:p>
          <a:p>
            <a:pPr marL="76200" indent="0">
              <a:buNone/>
            </a:pPr>
            <a:r>
              <a:rPr lang="ru-RU" sz="1600" dirty="0">
                <a:solidFill>
                  <a:schemeClr val="tx1"/>
                </a:solidFill>
                <a:latin typeface="Times New Roman"/>
              </a:rPr>
              <a:t>Круг обязанностей:</a:t>
            </a:r>
          </a:p>
          <a:p>
            <a:r>
              <a:rPr lang="ru-RU" sz="1600" dirty="0">
                <a:solidFill>
                  <a:schemeClr val="tx1"/>
                </a:solidFill>
                <a:latin typeface="Times New Roman"/>
              </a:rPr>
              <a:t>Выполнение кейсов по интеграции систем.</a:t>
            </a:r>
          </a:p>
          <a:p>
            <a:r>
              <a:rPr lang="ru-RU" sz="1600" dirty="0">
                <a:solidFill>
                  <a:schemeClr val="tx1"/>
                </a:solidFill>
                <a:latin typeface="Times New Roman"/>
              </a:rPr>
              <a:t>Ведение отчетной документации.</a:t>
            </a:r>
          </a:p>
          <a:p>
            <a:r>
              <a:rPr lang="ru-RU" sz="1600" dirty="0">
                <a:solidFill>
                  <a:schemeClr val="tx1"/>
                </a:solidFill>
                <a:latin typeface="Times New Roman"/>
              </a:rPr>
              <a:t>Соблюдение правил внутреннего распорядка и техники безопасности.</a:t>
            </a:r>
          </a:p>
          <a:p>
            <a:r>
              <a:rPr lang="ru-RU" sz="1600" dirty="0">
                <a:solidFill>
                  <a:schemeClr val="tx1"/>
                </a:solidFill>
                <a:latin typeface="Times New Roman"/>
              </a:rPr>
              <a:t>Работа с инструментами контроля версий (</a:t>
            </a:r>
            <a:r>
              <a:rPr lang="ru-RU" sz="1600" dirty="0" err="1">
                <a:solidFill>
                  <a:schemeClr val="tx1"/>
                </a:solidFill>
                <a:latin typeface="Times New Roman"/>
              </a:rPr>
              <a:t>Git</a:t>
            </a:r>
            <a:r>
              <a:rPr lang="ru-RU" sz="1600" dirty="0">
                <a:solidFill>
                  <a:schemeClr val="tx1"/>
                </a:solidFill>
                <a:latin typeface="Times New Roman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Times New Roman"/>
              </a:rPr>
              <a:t>Bash</a:t>
            </a:r>
            <a:r>
              <a:rPr lang="ru-RU" sz="1600" dirty="0">
                <a:solidFill>
                  <a:schemeClr val="tx1"/>
                </a:solidFill>
                <a:latin typeface="Times New Roman"/>
              </a:rPr>
              <a:t>).</a:t>
            </a:r>
          </a:p>
          <a:p>
            <a:pPr marL="76200" indent="0">
              <a:buNone/>
            </a:pPr>
            <a:r>
              <a:rPr lang="ru-RU" sz="1600" dirty="0">
                <a:solidFill>
                  <a:schemeClr val="tx1"/>
                </a:solidFill>
                <a:latin typeface="Times New Roman"/>
              </a:rPr>
              <a:t>Доступ к данным:</a:t>
            </a:r>
            <a:endParaRPr lang="ru-RU" sz="1600" dirty="0">
              <a:solidFill>
                <a:schemeClr val="tx1"/>
              </a:solidFill>
            </a:endParaRPr>
          </a:p>
          <a:p>
            <a:r>
              <a:rPr lang="ru-RU" sz="1600" dirty="0">
                <a:solidFill>
                  <a:schemeClr val="tx1"/>
                </a:solidFill>
                <a:latin typeface="Times New Roman"/>
              </a:rPr>
              <a:t>Доступ к исходному коду и учебным материалам предоставлялся через </a:t>
            </a:r>
            <a:r>
              <a:rPr lang="ru-RU" sz="1600" dirty="0" err="1">
                <a:solidFill>
                  <a:schemeClr val="tx1"/>
                </a:solidFill>
                <a:latin typeface="Times New Roman"/>
              </a:rPr>
              <a:t>репозитории</a:t>
            </a:r>
            <a:r>
              <a:rPr lang="ru-RU" sz="1600" dirty="0">
                <a:solidFill>
                  <a:schemeClr val="tx1"/>
                </a:solidFill>
                <a:latin typeface="Times New Roman"/>
              </a:rPr>
              <a:t> </a:t>
            </a:r>
            <a:r>
              <a:rPr lang="ru-RU" sz="1600" dirty="0" err="1">
                <a:solidFill>
                  <a:schemeClr val="tx1"/>
                </a:solidFill>
                <a:latin typeface="Times New Roman"/>
              </a:rPr>
              <a:t>Git</a:t>
            </a:r>
            <a:r>
              <a:rPr lang="ru-RU" sz="1600" dirty="0">
                <a:solidFill>
                  <a:schemeClr val="tx1"/>
                </a:solidFill>
                <a:latin typeface="Times New Roman"/>
              </a:rPr>
              <a:t>.</a:t>
            </a:r>
          </a:p>
          <a:p>
            <a:r>
              <a:rPr lang="ru-RU" sz="1600" dirty="0">
                <a:solidFill>
                  <a:schemeClr val="tx1"/>
                </a:solidFill>
                <a:latin typeface="Times New Roman"/>
              </a:rPr>
              <a:t>Соблюдение конфиденциальности учебных данных.</a:t>
            </a:r>
            <a:endParaRPr lang="ru-RU" sz="1600" dirty="0">
              <a:solidFill>
                <a:schemeClr val="tx1"/>
              </a:solidFill>
            </a:endParaRPr>
          </a:p>
          <a:p>
            <a:r>
              <a:rPr lang="ru-RU" sz="1600" dirty="0">
                <a:solidFill>
                  <a:schemeClr val="tx1"/>
                </a:solidFill>
                <a:latin typeface="Times New Roman"/>
                <a:cs typeface="Times New Roman"/>
              </a:rPr>
              <a:t>Запрет на копирование и распространение материалов без разрешения руководителя</a:t>
            </a: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3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58;p3"/>
          <p:cNvSpPr txBox="1">
            <a:spLocks noGrp="1"/>
          </p:cNvSpPr>
          <p:nvPr>
            <p:ph type="title"/>
          </p:nvPr>
        </p:nvSpPr>
        <p:spPr>
          <a:xfrm>
            <a:off x="424024" y="292166"/>
            <a:ext cx="9687193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Организационный этап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/>
            </a:endParaRPr>
          </a:p>
        </p:txBody>
      </p:sp>
      <p:sp>
        <p:nvSpPr>
          <p:cNvPr id="10" name="Google Shape;160;p3"/>
          <p:cNvSpPr txBox="1">
            <a:spLocks noGrp="1"/>
          </p:cNvSpPr>
          <p:nvPr>
            <p:ph type="body" idx="2"/>
          </p:nvPr>
        </p:nvSpPr>
        <p:spPr>
          <a:xfrm>
            <a:off x="286313" y="814574"/>
            <a:ext cx="9824904" cy="709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Autofit/>
          </a:bodyPr>
          <a:lstStyle/>
          <a:p>
            <a:pPr marL="87313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Правила внутреннего распорядка, правила и нормы охраны труда, 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  <a:p>
            <a:pPr marL="87313" lvl="0" indent="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техники безопасности при работе с вычислительной техникой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01711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02f423d887_0_0"/>
          <p:cNvSpPr txBox="1">
            <a:spLocks noGrp="1"/>
          </p:cNvSpPr>
          <p:nvPr>
            <p:ph type="title"/>
          </p:nvPr>
        </p:nvSpPr>
        <p:spPr>
          <a:xfrm>
            <a:off x="424024" y="342510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Подготовительный этап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/>
            </a:endParaRPr>
          </a:p>
        </p:txBody>
      </p:sp>
      <p:sp>
        <p:nvSpPr>
          <p:cNvPr id="168" name="Google Shape;168;g202f423d887_0_0"/>
          <p:cNvSpPr txBox="1">
            <a:spLocks noGrp="1"/>
          </p:cNvSpPr>
          <p:nvPr>
            <p:ph type="body" idx="1"/>
          </p:nvPr>
        </p:nvSpPr>
        <p:spPr>
          <a:xfrm>
            <a:off x="424024" y="1848462"/>
            <a:ext cx="9825000" cy="4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/>
          <a:p>
            <a:pPr marL="0" lvl="0" indent="719138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2000" dirty="0">
                <a:latin typeface="Times New Roman"/>
                <a:ea typeface="Times New Roman"/>
                <a:cs typeface="Times New Roman"/>
                <a:sym typeface="Times New Roman"/>
              </a:rPr>
              <a:t>Ознакомиться с инструментальными средствами для выполнения учебной практики и осуществить предустановку программного обеспечения.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g202f423d887_0_0"/>
          <p:cNvSpPr txBox="1">
            <a:spLocks noGrp="1"/>
          </p:cNvSpPr>
          <p:nvPr>
            <p:ph type="body" idx="2"/>
          </p:nvPr>
        </p:nvSpPr>
        <p:spPr>
          <a:xfrm>
            <a:off x="355174" y="623715"/>
            <a:ext cx="9825000" cy="7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Ознакомление с ПО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170" name="Google Shape;170;g202f423d887_0_0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g202f423d88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0298" y="2838997"/>
            <a:ext cx="5432452" cy="42513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02f423d887_0_12"/>
          <p:cNvSpPr txBox="1">
            <a:spLocks noGrp="1"/>
          </p:cNvSpPr>
          <p:nvPr>
            <p:ph type="title"/>
          </p:nvPr>
        </p:nvSpPr>
        <p:spPr>
          <a:xfrm>
            <a:off x="424024" y="415964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Исследовательский этап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/>
            </a:endParaRPr>
          </a:p>
        </p:txBody>
      </p:sp>
      <p:sp>
        <p:nvSpPr>
          <p:cNvPr id="177" name="Google Shape;177;g202f423d887_0_12"/>
          <p:cNvSpPr txBox="1">
            <a:spLocks noGrp="1"/>
          </p:cNvSpPr>
          <p:nvPr>
            <p:ph type="body" idx="1"/>
          </p:nvPr>
        </p:nvSpPr>
        <p:spPr>
          <a:xfrm>
            <a:off x="424024" y="1908423"/>
            <a:ext cx="9825000" cy="4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/>
          <a:p>
            <a:pPr marL="0" lvl="0" indent="719138" algn="just">
              <a:lnSpc>
                <a:spcPct val="100000"/>
              </a:lnSpc>
              <a:spcBef>
                <a:spcPts val="1200"/>
              </a:spcBef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Библиотека с электронным каталогом: поиск книг, онлайн-чтение, выдача книг</a:t>
            </a:r>
            <a:endParaRPr sz="20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17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86324" y="623715"/>
            <a:ext cx="9825000" cy="7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1800"/>
              <a:buFont typeface="Arial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Сбор информации об объекте практики и анализ содержания источников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179" name="Google Shape;179;g202f423d887_0_12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623" y="3327540"/>
            <a:ext cx="8256401" cy="215095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187" name="Google Shape;187;p5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73" y="2051280"/>
            <a:ext cx="4572396" cy="137171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1923" y="3037773"/>
            <a:ext cx="3572566" cy="96934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9992" y="5021717"/>
            <a:ext cx="3712786" cy="4572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187" name="Google Shape;187;p5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14" y="2083343"/>
            <a:ext cx="4554107" cy="206062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869" y="4686709"/>
            <a:ext cx="1219306" cy="112176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497" y="4788258"/>
            <a:ext cx="5938019" cy="15850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9217" y="2083343"/>
            <a:ext cx="3673272" cy="195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169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c2613dc383_0_6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10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558" y="3155737"/>
            <a:ext cx="5328366" cy="124978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25969</TotalTime>
  <Words>1154</Words>
  <Application>Microsoft Office PowerPoint</Application>
  <PresentationFormat>Произвольный</PresentationFormat>
  <Paragraphs>141</Paragraphs>
  <Slides>22</Slides>
  <Notes>22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8" baseType="lpstr">
      <vt:lpstr>Calibri</vt:lpstr>
      <vt:lpstr>Arial Black</vt:lpstr>
      <vt:lpstr>Arial</vt:lpstr>
      <vt:lpstr>Times New Roman</vt:lpstr>
      <vt:lpstr>Noto Sans</vt:lpstr>
      <vt:lpstr>Тема Office</vt:lpstr>
      <vt:lpstr>ОТЧЕТ  о прохождении учебной практики   по профессиональному модулю ПМ.02 Осуществление интеграции программных модулей  в период с «25» мая 2025 г. по «07» июня 2025 г.   Специальность 09.02.07 Информационные системы и программирование </vt:lpstr>
      <vt:lpstr>Содержание</vt:lpstr>
      <vt:lpstr>Организационный этап</vt:lpstr>
      <vt:lpstr>Организационный этап</vt:lpstr>
      <vt:lpstr>Подготовительный этап</vt:lpstr>
      <vt:lpstr>Исследовательский этап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Отчетный этап   </vt:lpstr>
      <vt:lpstr>Отчетный этап   </vt:lpstr>
      <vt:lpstr>Отчетный этап   </vt:lpstr>
      <vt:lpstr>Отчетный этап</vt:lpstr>
      <vt:lpstr>Отчетный этап</vt:lpstr>
      <vt:lpstr>Отчетный этап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ОТЧЕТ  о прохождении учебной практики   по профессиональному модулю ПМ.01 Осуществление интеграции программных модулей  в период с «  »         2024 г. по «  »          2024 г.   Специальность 09.02.07 Информационные системы и программирование </dc:title>
  <dc:creator>Катя</dc:creator>
  <cp:lastModifiedBy>shadowfr1end</cp:lastModifiedBy>
  <cp:revision>42</cp:revision>
  <dcterms:created xsi:type="dcterms:W3CDTF">2020-03-27T22:15:06Z</dcterms:created>
  <dcterms:modified xsi:type="dcterms:W3CDTF">2025-06-07T20:30:36Z</dcterms:modified>
</cp:coreProperties>
</file>